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64" r:id="rId2"/>
    <p:sldId id="265" r:id="rId3"/>
    <p:sldId id="267" r:id="rId4"/>
    <p:sldId id="258" r:id="rId5"/>
    <p:sldId id="286" r:id="rId6"/>
    <p:sldId id="272" r:id="rId7"/>
    <p:sldId id="273" r:id="rId8"/>
    <p:sldId id="271" r:id="rId9"/>
    <p:sldId id="259" r:id="rId10"/>
    <p:sldId id="268" r:id="rId11"/>
    <p:sldId id="285" r:id="rId12"/>
    <p:sldId id="274" r:id="rId13"/>
    <p:sldId id="270" r:id="rId14"/>
    <p:sldId id="284" r:id="rId15"/>
    <p:sldId id="275" r:id="rId16"/>
    <p:sldId id="269" r:id="rId17"/>
    <p:sldId id="261" r:id="rId18"/>
    <p:sldId id="262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4630400" cy="8229600"/>
  <p:notesSz cx="8229600" cy="14630400"/>
  <p:embeddedFontLst>
    <p:embeddedFont>
      <p:font typeface="Bitter Medium" panose="020B060402020202020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51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E087F-0BB1-AF1B-E1EF-31FC39D1F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0C8AC-A1F4-2505-495A-ED5E67B15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13364-AFD1-8B3A-58EC-73D117C54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0C393-6290-2517-F5C3-24EEBF3B6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6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CABED-2DBA-05DE-4E47-674F0E44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36F23-DC1C-9012-1CE5-15C2F1FE1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FAE74-29D2-997D-B112-86B72FC81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AE3D-9E82-369F-5962-0AA796625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C0245-26D0-4015-644F-FEFD8F6F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BC70-52C7-1A16-BAEB-820EF1954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4F374-4D46-C267-7D85-73FCC40D5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E13B0-4DAA-DEC8-BF8C-D85F18E19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5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9ECB-8FC2-ACFB-62C5-7B04517A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87D49-F3A9-8DCC-038E-DA9DAAC1E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252EA-5B6C-5A69-78D8-3677E63B7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C8A36-1FFE-22C8-1963-DD9A8BC4F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870C-701B-6811-3839-504656465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94D5E-EEFF-4088-5FFE-97F1018D6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4D572-0E97-4E54-1037-92549A15A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BA276-BB0A-E826-BDB0-F34DC1FC6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4B04-9AB2-CA9A-E49B-51EF6A487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61B26-A8B4-8F2F-829F-368D5FCD1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30C3A-1644-7494-477B-126291B8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93C7E-958A-F91D-FD77-1307070C8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2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45F1C-8450-D5ED-6B9E-756ABF3D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B5461-10BA-92F5-B30E-03A7DB148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C1338-6087-08B0-0765-CBA94C4F3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D8030-F479-0557-A084-FE8558013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6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E977B-B425-AD22-C6B3-4F2BC941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AB906-EEC7-7348-C9A6-CB8D4050C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A3726-0EAE-7A97-E881-A117930C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A1527-5269-5C70-D240-EBBFFF14D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1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10FE-56FA-351C-08A2-8B78DF64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E8466-A998-81B2-100D-54F7796B9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C222B-0777-B5C3-819C-1E699A34F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FBC10-A289-AD89-1CC3-128236F71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8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DC2E8-42E7-A90F-D92D-6B813278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5C10A-8F32-23DF-37B1-EB59E2C95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4B94D-0EF1-9882-B185-1B8E13099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66E1C-5112-F173-2BED-AFA80D515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28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3913-F371-1BE4-DF3E-D7D983FF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F87AA3-8858-5F0B-576E-09628A556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32EA1-2D58-58A2-EF2A-8FBE819AC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7EF5F-63BB-054E-5B64-CF0043F82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91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8870-1BF0-34E5-2685-C8F2C414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4BD17-3037-A838-47D5-AD4CD8029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BED46-B7B9-B07D-5472-06CB18FA0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9B76C-0C6D-E736-E8AB-2C7FA3780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B772-F8A4-37E8-9054-DB70CF5A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A19FB-42C4-AF97-E1A4-A4CFF867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9227B-47BA-3E35-FFB2-353D64B3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25D5C-4EE2-4ED7-9942-A46774BA9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5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5A38D-77BD-C4FD-3ED9-5BCB30AE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EB0EE-E8FB-1850-D8B7-7FB4B0537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CC7DF-9F11-46B9-0BD0-309863B74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95ACB-6FB5-6410-2D1F-5C777080D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32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34A5-186E-271B-0169-6CF30E8C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C757F-A9EB-72F5-3A30-4BFED0AE6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1880F-3BC9-00CC-4CC1-D6C8701BF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4C37C-5733-86D8-71C6-99F6B778B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39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01B5B-227F-1998-6F3E-847B3CED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D65B5-F4F8-9B73-12B6-504CE12B2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206B0-2B3F-099E-3113-30ECBBC77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46C73-1EDC-F70C-8045-61B226238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2012-0C96-64D2-EE18-94CCB955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90F11-6E28-AD3A-3799-925A59D34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48835-5413-0867-4A81-91A41F8DD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FA90D-D5FD-3891-B582-9C9CBB314B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4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1AF53-112B-49C1-3C31-120EFD8E5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B2F20-4D55-5C0D-A90A-F5201423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23B3B-A787-B903-7590-1E5449FC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E2D5-B389-F249-A0FF-821D5690D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6BF3-B852-23C5-F65D-E0BC0105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FEB6B-1D64-3D99-2DE0-C26D0FAEE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E29FB-E9A4-7A0E-5CFF-D66D6AEBC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4F445-28C5-131C-6FAF-573B851672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7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0F85-2BCE-9C5C-B489-71008585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FCD08-6A65-37E3-7D3E-4AE0EA793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602B1-E83B-BB8F-5AA3-91D4E21CF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2C415-E47A-0765-FCCE-8475B5012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8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27324-9E13-5E19-3EE0-7DF219E74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BF43E-51C5-BA96-15A2-9892DC13A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C430A-9A5F-CF98-5D2C-194183E2D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77AD8-18A7-1893-E9F7-94F1D909C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4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EA06C-0371-2E15-4153-65635F4C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BCDFD6-D9F5-EABF-C029-A184BA411541}"/>
              </a:ext>
            </a:extLst>
          </p:cNvPr>
          <p:cNvSpPr/>
          <p:nvPr/>
        </p:nvSpPr>
        <p:spPr>
          <a:xfrm>
            <a:off x="4788994" y="0"/>
            <a:ext cx="5052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50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USDA | Identifying Capstone Officials</a:t>
            </a:r>
            <a:endParaRPr lang="en-US" sz="2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FDA00-21B2-3DC0-7330-2D6C75D9DE52}"/>
              </a:ext>
            </a:extLst>
          </p:cNvPr>
          <p:cNvSpPr txBox="1"/>
          <p:nvPr/>
        </p:nvSpPr>
        <p:spPr>
          <a:xfrm>
            <a:off x="8530813" y="5174427"/>
            <a:ext cx="57123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Bitter Medium" panose="020B0604020202020204" charset="0"/>
                <a:cs typeface="Times New Roman" panose="02020603050405020304" pitchFamily="18" charset="0"/>
              </a:rPr>
              <a:t>Team Members:</a:t>
            </a:r>
          </a:p>
          <a:p>
            <a:endParaRPr lang="en-IN" sz="3000" dirty="0">
              <a:latin typeface="Bitter Medium" panose="020B0604020202020204" charset="0"/>
              <a:cs typeface="Times New Roman" panose="02020603050405020304" pitchFamily="18" charset="0"/>
            </a:endParaRPr>
          </a:p>
          <a:p>
            <a:r>
              <a:rPr lang="en-IN" sz="3000" dirty="0">
                <a:latin typeface="Bitter Medium" panose="020B0604020202020204" charset="0"/>
                <a:cs typeface="Times New Roman" panose="02020603050405020304" pitchFamily="18" charset="0"/>
              </a:rPr>
              <a:t>	1.) Jiten Bhalavat </a:t>
            </a:r>
          </a:p>
          <a:p>
            <a:r>
              <a:rPr lang="en-IN" sz="3000" dirty="0">
                <a:latin typeface="Bitter Medium" panose="020B0604020202020204" charset="0"/>
                <a:cs typeface="Times New Roman" panose="02020603050405020304" pitchFamily="18" charset="0"/>
              </a:rPr>
              <a:t>	2.) Shyam Solanke</a:t>
            </a:r>
          </a:p>
          <a:p>
            <a:r>
              <a:rPr lang="en-IN" sz="3000" dirty="0">
                <a:latin typeface="Bitter Medium" panose="020B0604020202020204" charset="0"/>
                <a:cs typeface="Times New Roman" panose="02020603050405020304" pitchFamily="18" charset="0"/>
              </a:rPr>
              <a:t>	3.) Suhani Singh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345908-1B1B-FC75-FB6C-734CDE8E1DBB}"/>
              </a:ext>
            </a:extLst>
          </p:cNvPr>
          <p:cNvSpPr txBox="1"/>
          <p:nvPr/>
        </p:nvSpPr>
        <p:spPr>
          <a:xfrm>
            <a:off x="11764735" y="-1700"/>
            <a:ext cx="2940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latin typeface="Bitter Medium" panose="020B0604020202020204" charset="0"/>
              </a:rPr>
              <a:t>TEAM: IC25075</a:t>
            </a:r>
          </a:p>
        </p:txBody>
      </p:sp>
      <p:sp>
        <p:nvSpPr>
          <p:cNvPr id="21" name="AutoShape 2" descr="A professional setting where a team is identifying key officials in a capstone project. The image includes a diverse group of people in a modern office, collaborating around a digital board with AI-driven facial recognition elements and organizational charts. The atmosphere is professional and tech-driven, symbolizing the identification process.">
            <a:extLst>
              <a:ext uri="{FF2B5EF4-FFF2-40B4-BE49-F238E27FC236}">
                <a16:creationId xmlns:a16="http://schemas.microsoft.com/office/drawing/2014/main" id="{3AE1FC19-F9AB-1338-17A8-74164EECE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6842" y="3962400"/>
            <a:ext cx="3820758" cy="382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0870C84D-358B-9838-7D73-63FF8667E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38052" y="3962400"/>
            <a:ext cx="4229548" cy="42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CF2587-5E4E-2ABD-76BA-1D929E82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2" y="2173046"/>
            <a:ext cx="5802182" cy="5614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8803A-C023-8A15-350C-D7F0727E74C8}"/>
              </a:ext>
            </a:extLst>
          </p:cNvPr>
          <p:cNvSpPr txBox="1"/>
          <p:nvPr/>
        </p:nvSpPr>
        <p:spPr>
          <a:xfrm>
            <a:off x="673922" y="817581"/>
            <a:ext cx="137305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Bitter Medium" panose="020B0604020202020204" charset="0"/>
              </a:rPr>
              <a:t>						TRACKSMART </a:t>
            </a:r>
          </a:p>
          <a:p>
            <a:pPr algn="ctr"/>
            <a:r>
              <a:rPr lang="en-US" sz="2500" b="1" dirty="0">
                <a:latin typeface="Bitter Medium" panose="020B0604020202020204" charset="0"/>
              </a:rPr>
              <a:t>Automated Identification and Compliance Tracking System for Federal Capstone Officials</a:t>
            </a:r>
          </a:p>
        </p:txBody>
      </p:sp>
    </p:spTree>
    <p:extLst>
      <p:ext uri="{BB962C8B-B14F-4D97-AF65-F5344CB8AC3E}">
        <p14:creationId xmlns:p14="http://schemas.microsoft.com/office/powerpoint/2010/main" val="1636597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8590D-52FD-9AD5-C773-D0A29FD5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ARN | But, wait. There's a catch. | Futurama (1999) - S06E16 Comedy |  Video clips by quotes | 55afc7c6 | 紗">
            <a:extLst>
              <a:ext uri="{FF2B5EF4-FFF2-40B4-BE49-F238E27FC236}">
                <a16:creationId xmlns:a16="http://schemas.microsoft.com/office/drawing/2014/main" id="{D87E8DF4-F63C-E219-57AE-C919B27F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54" y="0"/>
            <a:ext cx="12016292" cy="675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9EB21-7248-501C-2C07-A8541CE5D29E}"/>
              </a:ext>
            </a:extLst>
          </p:cNvPr>
          <p:cNvSpPr txBox="1"/>
          <p:nvPr/>
        </p:nvSpPr>
        <p:spPr>
          <a:xfrm>
            <a:off x="1204856" y="7229139"/>
            <a:ext cx="13124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latin typeface="Bitter Medium" panose="020B0604020202020204" charset="0"/>
              </a:rPr>
              <a:t>For Structured Data, Semantic Search Between Data Doesn’t Work</a:t>
            </a:r>
          </a:p>
          <a:p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38916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B4AF-EA7C-C558-FEBE-521CBBF63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7036C4-EB56-A9E6-6EBE-3B130C8CFBE6}"/>
              </a:ext>
            </a:extLst>
          </p:cNvPr>
          <p:cNvSpPr txBox="1"/>
          <p:nvPr/>
        </p:nvSpPr>
        <p:spPr>
          <a:xfrm>
            <a:off x="4894728" y="537883"/>
            <a:ext cx="3948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itter Medium" panose="020B0604020202020204" charset="0"/>
              </a:rPr>
              <a:t>So, 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BAEED-AA5D-3F4F-1CC8-43A23A55C362}"/>
              </a:ext>
            </a:extLst>
          </p:cNvPr>
          <p:cNvSpPr txBox="1"/>
          <p:nvPr/>
        </p:nvSpPr>
        <p:spPr>
          <a:xfrm>
            <a:off x="871370" y="4432150"/>
            <a:ext cx="48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itter Medium" panose="020B0604020202020204" charset="0"/>
              </a:rPr>
              <a:t>GRAPH DATABASE </a:t>
            </a:r>
          </a:p>
        </p:txBody>
      </p:sp>
      <p:pic>
        <p:nvPicPr>
          <p:cNvPr id="6146" name="Picture 2" descr="Introduction to Graph Database - Neo4j Part I – AC's Notes">
            <a:extLst>
              <a:ext uri="{FF2B5EF4-FFF2-40B4-BE49-F238E27FC236}">
                <a16:creationId xmlns:a16="http://schemas.microsoft.com/office/drawing/2014/main" id="{BAB28080-D00E-4867-4381-C29919DA3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87" y="2560319"/>
            <a:ext cx="7945917" cy="55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2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C2B45-EAB9-1A70-5316-EE9BF1389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7702DD-887D-DD3E-3640-0A0033902CC0}"/>
              </a:ext>
            </a:extLst>
          </p:cNvPr>
          <p:cNvSpPr txBox="1"/>
          <p:nvPr/>
        </p:nvSpPr>
        <p:spPr>
          <a:xfrm>
            <a:off x="87743" y="1721223"/>
            <a:ext cx="519426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0" b="1" dirty="0">
                <a:latin typeface="Bitter Medium" panose="020B0604020202020204" charset="0"/>
              </a:rPr>
              <a:t>WHAT 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IS 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GRAPH DATABASE ????</a:t>
            </a:r>
          </a:p>
        </p:txBody>
      </p:sp>
      <p:pic>
        <p:nvPicPr>
          <p:cNvPr id="2050" name="Picture 2" descr="Building an Educational Platform on Neo4j">
            <a:extLst>
              <a:ext uri="{FF2B5EF4-FFF2-40B4-BE49-F238E27FC236}">
                <a16:creationId xmlns:a16="http://schemas.microsoft.com/office/drawing/2014/main" id="{6F55B101-7792-3F87-53ED-29A3D0DE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30" y="1"/>
            <a:ext cx="910096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1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361D2-5213-B6EB-F4CB-41BDB945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EE4E1-AC73-3F7C-0A46-AE1E7F38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" y="1"/>
            <a:ext cx="8054432" cy="3960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440A8-07CA-63B9-9087-8D49418F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121" y="3905026"/>
            <a:ext cx="7754233" cy="4324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F12B3-9253-210A-B52E-184AFAF400A8}"/>
              </a:ext>
            </a:extLst>
          </p:cNvPr>
          <p:cNvSpPr txBox="1"/>
          <p:nvPr/>
        </p:nvSpPr>
        <p:spPr>
          <a:xfrm>
            <a:off x="2076226" y="5406256"/>
            <a:ext cx="5152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itter Medium" panose="020B060402020202020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55785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DC8A-9AD9-832C-CDE1-EB90A465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1E1B1-900B-0B83-C1C7-D2313B8193CE}"/>
              </a:ext>
            </a:extLst>
          </p:cNvPr>
          <p:cNvSpPr txBox="1"/>
          <p:nvPr/>
        </p:nvSpPr>
        <p:spPr>
          <a:xfrm>
            <a:off x="688489" y="570155"/>
            <a:ext cx="36683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latin typeface="Bitter Medium" panose="020B0604020202020204" charset="0"/>
              </a:rPr>
              <a:t>HOW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F5CB-BA70-34AF-5164-53B4E7C0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7" t="8308" r="22913" b="17481"/>
          <a:stretch/>
        </p:blipFill>
        <p:spPr>
          <a:xfrm>
            <a:off x="6712770" y="88326"/>
            <a:ext cx="7917630" cy="468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A03B1-AA81-02C5-F06F-A5741C5EF2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6" r="10367" b="6928"/>
          <a:stretch/>
        </p:blipFill>
        <p:spPr>
          <a:xfrm>
            <a:off x="524389" y="3011834"/>
            <a:ext cx="8027940" cy="49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79E62-DD75-AB9A-D983-EF948F1E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1770D6-A85B-415D-8F97-6D0234E72A17}"/>
              </a:ext>
            </a:extLst>
          </p:cNvPr>
          <p:cNvSpPr txBox="1"/>
          <p:nvPr/>
        </p:nvSpPr>
        <p:spPr>
          <a:xfrm>
            <a:off x="3646843" y="3216537"/>
            <a:ext cx="6497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b="1" dirty="0">
                <a:latin typeface="Bitter Medium" panose="020B0604020202020204" charset="0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205569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1F08-AC8C-0085-A247-E263CDD0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A4CD2-0975-606D-B35D-31D4069D2192}"/>
              </a:ext>
            </a:extLst>
          </p:cNvPr>
          <p:cNvSpPr txBox="1"/>
          <p:nvPr/>
        </p:nvSpPr>
        <p:spPr>
          <a:xfrm>
            <a:off x="507291" y="914399"/>
            <a:ext cx="519426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0" b="1" dirty="0">
                <a:latin typeface="Bitter Medium" panose="020B0604020202020204" charset="0"/>
              </a:rPr>
              <a:t>WHAT 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Are  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These</a:t>
            </a:r>
            <a:r>
              <a:rPr lang="en-IN" sz="7200" dirty="0"/>
              <a:t> </a:t>
            </a:r>
            <a:endParaRPr lang="en-IN" sz="7000" b="1" dirty="0">
              <a:latin typeface="Bitter Medium" panose="020B0604020202020204" charset="0"/>
            </a:endParaRP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AI 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AGENTS</a:t>
            </a:r>
          </a:p>
          <a:p>
            <a:pPr algn="ctr"/>
            <a:r>
              <a:rPr lang="en-IN" sz="7000" b="1" dirty="0">
                <a:latin typeface="Bitter Medium" panose="020B0604020202020204" charset="0"/>
              </a:rPr>
              <a:t>????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632B7-9223-F41B-DD19-582CC9FC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0887" y="618530"/>
            <a:ext cx="467522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kern="0" spc="-11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Verification System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40887" y="1483400"/>
            <a:ext cx="7835027" cy="1391722"/>
          </a:xfrm>
          <a:prstGeom prst="roundRect">
            <a:avLst>
              <a:gd name="adj" fmla="val 56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5435" y="1677948"/>
            <a:ext cx="299466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Cross-Reference Automation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35435" y="2082165"/>
            <a:ext cx="744593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agents automatically query official government websites, directories, and public databases to confirm the identity and position of identified Capstone Officials.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0887" y="3062049"/>
            <a:ext cx="7835027" cy="1391722"/>
          </a:xfrm>
          <a:prstGeom prst="roundRect">
            <a:avLst>
              <a:gd name="adj" fmla="val 56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35435" y="3256598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Email Validation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35435" y="3660815"/>
            <a:ext cx="744593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verifies official email addresses and domains to ensure individuals are correctly associated with appropriate federal agencies and departments.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0887" y="4640699"/>
            <a:ext cx="7835027" cy="1391722"/>
          </a:xfrm>
          <a:prstGeom prst="roundRect">
            <a:avLst>
              <a:gd name="adj" fmla="val 56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5435" y="4835247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Position Confirmation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35435" y="5239464"/>
            <a:ext cx="744593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checks compare extracted position information against authoritative sources to validate hierarchical level and Capstone eligibility.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0887" y="6219349"/>
            <a:ext cx="7835027" cy="1391722"/>
          </a:xfrm>
          <a:prstGeom prst="roundRect">
            <a:avLst>
              <a:gd name="adj" fmla="val 564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35435" y="6413897"/>
            <a:ext cx="233755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kern="0" spc="-5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Temporal Tracking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35435" y="6818114"/>
            <a:ext cx="744593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maintains historical records of position changes, including start and end dates for Acting roles, creating a comprehensive timeline for each Capstone position.</a:t>
            </a:r>
            <a:endParaRPr lang="en-US" sz="1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753" y="539591"/>
            <a:ext cx="4905375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kern="0" spc="-116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Benefits &amp; Results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6753" y="1545193"/>
            <a:ext cx="3738086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1221876" y="1901963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Time Reduction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6753" y="2619330"/>
            <a:ext cx="4032408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hybrid model reduces manual processing time by automating identification and verification tasks that previously required extensive human review.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719161" y="1545193"/>
            <a:ext cx="3738086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endParaRPr lang="en-US" sz="5050" dirty="0"/>
          </a:p>
        </p:txBody>
      </p:sp>
      <p:sp>
        <p:nvSpPr>
          <p:cNvPr id="8" name="Text 5"/>
          <p:cNvSpPr/>
          <p:nvPr/>
        </p:nvSpPr>
        <p:spPr>
          <a:xfrm>
            <a:off x="5361861" y="1901963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Accuracy Rate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4767542" y="2619330"/>
            <a:ext cx="4198928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Combined verification through dual pathways and AI validation ensures near-perfect identification of Capstone Officials, significantly exceeding manual processes.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2702957" y="5118140"/>
            <a:ext cx="3738086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endParaRPr lang="en-US" sz="5050" dirty="0"/>
          </a:p>
        </p:txBody>
      </p:sp>
      <p:sp>
        <p:nvSpPr>
          <p:cNvPr id="11" name="Text 8"/>
          <p:cNvSpPr/>
          <p:nvPr/>
        </p:nvSpPr>
        <p:spPr>
          <a:xfrm>
            <a:off x="3345656" y="5467119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500" kern="0" spc="-58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Compliance Coverage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2671196" y="6056709"/>
            <a:ext cx="3738086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comprehensive audit trails and documentation for all identified Capstone Officials, ensuring full regulatory compliance and simplified reporting.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767A-0D38-6B62-A9AF-EB9A03871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eople Are Talking About Your Community. Are You Listening?">
            <a:extLst>
              <a:ext uri="{FF2B5EF4-FFF2-40B4-BE49-F238E27FC236}">
                <a16:creationId xmlns:a16="http://schemas.microsoft.com/office/drawing/2014/main" id="{C214CD8F-6880-86F5-7ED5-0990CA75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00" y="892885"/>
            <a:ext cx="11638290" cy="62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4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CE4B6-50B0-DFB1-4C1A-DFB8F5D3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EAE744D-1B5F-1374-B1BE-190FEE2775E8}"/>
              </a:ext>
            </a:extLst>
          </p:cNvPr>
          <p:cNvSpPr txBox="1"/>
          <p:nvPr/>
        </p:nvSpPr>
        <p:spPr>
          <a:xfrm>
            <a:off x="822960" y="916794"/>
            <a:ext cx="12188414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Objective:</a:t>
            </a:r>
            <a:r>
              <a:rPr lang="en-US" sz="2400" dirty="0"/>
              <a:t> Efficiently identify and track Capstone Officials in federal agencies for records management compliance.</a:t>
            </a:r>
          </a:p>
          <a:p>
            <a:pPr algn="just"/>
            <a:endParaRPr lang="en-US" sz="2400" dirty="0">
              <a:latin typeface="Bitter Medium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/>
              <a:t>Dual-Pathway Approach:</a:t>
            </a:r>
            <a:r>
              <a:rPr lang="en-IN" sz="2400" dirty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b="1" dirty="0"/>
              <a:t>Unstructured Data (PDFs, Emails, Documents):</a:t>
            </a:r>
            <a:r>
              <a:rPr lang="en-IN" sz="2400" dirty="0"/>
              <a:t> Uses </a:t>
            </a:r>
            <a:r>
              <a:rPr lang="en-IN" sz="2400" dirty="0" err="1"/>
              <a:t>Qdrant</a:t>
            </a:r>
            <a:r>
              <a:rPr lang="en-IN" sz="2400" dirty="0"/>
              <a:t> (vector database) for semantic search and extraction of Capstone designations.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b="1" dirty="0"/>
              <a:t>Structured Data (HR Exports, Org Charts, Spreadsheets):</a:t>
            </a:r>
            <a:r>
              <a:rPr lang="en-IN" sz="2400" dirty="0"/>
              <a:t> Uses Neo4j (graph database) to track positional changes and reporting structures.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AI Verification:</a:t>
            </a:r>
            <a:r>
              <a:rPr lang="en-US" sz="2400" dirty="0"/>
              <a:t> Cross-checks extracted data with official government sources to validate affiliations, emails, and positions.</a:t>
            </a:r>
          </a:p>
          <a:p>
            <a:pPr algn="just"/>
            <a:endParaRPr lang="en-IN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Key Benefits:</a:t>
            </a:r>
            <a:r>
              <a:rPr lang="en-US" sz="2400" dirty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Detects temporary Acting roles often missed in HR systems.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Reduces manual effort, enhances accuracy, and ensures compliance.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Provides a comprehensive audit trail for records management.</a:t>
            </a:r>
          </a:p>
          <a:p>
            <a:pPr algn="just"/>
            <a:endParaRPr lang="en-IN" sz="2400" dirty="0"/>
          </a:p>
          <a:p>
            <a:pPr algn="just"/>
            <a:endParaRPr lang="en-IN" sz="2200" dirty="0">
              <a:latin typeface="Bitter Medium" panose="020B060402020202020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95A448-499B-DDA0-6FE5-7DBE00144ECA}"/>
              </a:ext>
            </a:extLst>
          </p:cNvPr>
          <p:cNvSpPr/>
          <p:nvPr/>
        </p:nvSpPr>
        <p:spPr>
          <a:xfrm>
            <a:off x="9746427" y="4711849"/>
            <a:ext cx="2173045" cy="12586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Bitter Medium" panose="020B0604020202020204" charset="0"/>
              </a:rPr>
              <a:t>Unstructured Data</a:t>
            </a:r>
            <a:endParaRPr lang="en-IN" dirty="0">
              <a:latin typeface="Bitter Medium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EDB751E-89C0-CA4D-FAEF-60A63E43B88D}"/>
              </a:ext>
            </a:extLst>
          </p:cNvPr>
          <p:cNvSpPr/>
          <p:nvPr/>
        </p:nvSpPr>
        <p:spPr>
          <a:xfrm>
            <a:off x="12287025" y="4711849"/>
            <a:ext cx="2173045" cy="12586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Bitter Medium" panose="020B0604020202020204" charset="0"/>
              </a:rPr>
              <a:t>S</a:t>
            </a:r>
            <a:r>
              <a:rPr lang="en-IN" sz="1800" b="1" dirty="0">
                <a:latin typeface="Bitter Medium" panose="020B0604020202020204" charset="0"/>
              </a:rPr>
              <a:t>tructured Data</a:t>
            </a:r>
            <a:endParaRPr lang="en-IN" dirty="0">
              <a:latin typeface="Bitter Medium" panose="020B060402020202020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CE9381-C890-DDE7-A4B9-5E2832566862}"/>
              </a:ext>
            </a:extLst>
          </p:cNvPr>
          <p:cNvSpPr/>
          <p:nvPr/>
        </p:nvSpPr>
        <p:spPr>
          <a:xfrm>
            <a:off x="11103683" y="6367678"/>
            <a:ext cx="2173045" cy="12586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b="1" dirty="0">
                <a:latin typeface="Bitter Medium" panose="020B0604020202020204" charset="0"/>
              </a:rPr>
              <a:t>AI Agents</a:t>
            </a:r>
            <a:endParaRPr lang="en-IN" dirty="0">
              <a:latin typeface="Bit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FAB6-004E-071B-871B-D875BE57F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ury Lie Detector Meme - Imgflip">
            <a:extLst>
              <a:ext uri="{FF2B5EF4-FFF2-40B4-BE49-F238E27FC236}">
                <a16:creationId xmlns:a16="http://schemas.microsoft.com/office/drawing/2014/main" id="{655D4801-123E-2597-3267-156A4346B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386" y="399157"/>
            <a:ext cx="7239896" cy="71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6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1268-37BB-C9C4-056F-432821F3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8FA1B-DC87-4146-062D-D5C9BD40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3" y="326819"/>
            <a:ext cx="8486775" cy="421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9781E-2BE1-A627-979B-477AB0DE0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962" y="4816400"/>
            <a:ext cx="119062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5E13-8B59-027B-9825-88F893813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C417D-87D4-29C4-9010-D8A44992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172" b="6014"/>
          <a:stretch/>
        </p:blipFill>
        <p:spPr>
          <a:xfrm>
            <a:off x="311973" y="311972"/>
            <a:ext cx="6110344" cy="4760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02CA1-76E8-DFFE-D34D-8C51F7B2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200"/>
          <a:stretch/>
        </p:blipFill>
        <p:spPr>
          <a:xfrm>
            <a:off x="6734287" y="1267935"/>
            <a:ext cx="7745505" cy="685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29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CD48-699D-48E6-B7F3-9BB8A275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8737F-39F4-536D-BC9E-AE6BEBC1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884894" cy="507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7A638-A19D-8D72-1A37-4B1B1CBD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94" y="3118162"/>
            <a:ext cx="7745506" cy="5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20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1F62-7DCA-61E8-ACE6-A19894756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81BB5-5FEC-9A60-CEDE-83C9A4E3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25267" cy="4837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09ED5-CAFA-5284-CC85-2C2E55FD5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198" y="5676452"/>
            <a:ext cx="11600886" cy="18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44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6619F-CC41-8AC3-0717-B22B1C3A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CB11F-A4E0-7F48-28D4-B013CA3E40DF}"/>
              </a:ext>
            </a:extLst>
          </p:cNvPr>
          <p:cNvSpPr txBox="1"/>
          <p:nvPr/>
        </p:nvSpPr>
        <p:spPr>
          <a:xfrm>
            <a:off x="1032734" y="2106049"/>
            <a:ext cx="1217765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 dirty="0">
                <a:latin typeface="Bitter Medium" panose="020B0604020202020204" charset="0"/>
              </a:rPr>
              <a:t>Thank you for your time and attention during my presentation.</a:t>
            </a:r>
            <a:endParaRPr lang="en-IN" sz="7000" b="1" dirty="0">
              <a:latin typeface="Bit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9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B1E1-46B8-DE1B-CBCF-E7B3A7FD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2BC659-D04D-6118-7998-DB7DA3CA4442}"/>
              </a:ext>
            </a:extLst>
          </p:cNvPr>
          <p:cNvSpPr txBox="1"/>
          <p:nvPr/>
        </p:nvSpPr>
        <p:spPr>
          <a:xfrm>
            <a:off x="666974" y="419550"/>
            <a:ext cx="499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>
                <a:latin typeface="Bitter Medium" panose="020B0604020202020204" charset="0"/>
              </a:rPr>
              <a:t>UseCases</a:t>
            </a:r>
            <a:r>
              <a:rPr lang="en-IN" sz="4000" b="1" dirty="0">
                <a:latin typeface="Bitter Medium" panose="020B0604020202020204" charset="0"/>
              </a:rPr>
              <a:t> (Solved):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EEA56-A2A1-E396-43C1-9EA646A21D69}"/>
              </a:ext>
            </a:extLst>
          </p:cNvPr>
          <p:cNvSpPr txBox="1"/>
          <p:nvPr/>
        </p:nvSpPr>
        <p:spPr>
          <a:xfrm>
            <a:off x="666974" y="1828800"/>
            <a:ext cx="1355463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Bitter Medium" panose="020B0604020202020204" charset="0"/>
              </a:rPr>
              <a:t>I</a:t>
            </a:r>
            <a:r>
              <a:rPr lang="en-US" sz="2500" b="1" i="0" u="none" strike="noStrike" dirty="0">
                <a:effectLst/>
                <a:latin typeface="Bitter Medium" panose="020B0604020202020204" charset="0"/>
              </a:rPr>
              <a:t>dentify capstone roles: capstone or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Bitter Medium" panose="020B0604020202020204" charset="0"/>
              </a:rPr>
              <a:t>L</a:t>
            </a:r>
            <a:r>
              <a:rPr lang="en-US" sz="2500" b="1" i="0" u="none" strike="noStrike" dirty="0">
                <a:effectLst/>
                <a:latin typeface="Bitter Medium" panose="020B0604020202020204" charset="0"/>
              </a:rPr>
              <a:t>ocate unknown personnel, start/end dates, emails, agency, role serving in capstone roles.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effectLst/>
                <a:latin typeface="Bitter Medium" panose="020B0604020202020204" charset="0"/>
              </a:rPr>
              <a:t>Matching it against roles we know are approved.</a:t>
            </a:r>
            <a:endParaRPr lang="en-US" sz="2500" b="1" dirty="0">
              <a:latin typeface="Bitter Medium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effectLst/>
                <a:latin typeface="Bitter Medium" panose="020B0604020202020204" charset="0"/>
              </a:rPr>
              <a:t>Associate each capstone role with an agency.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i="0" u="none" strike="noStrike" dirty="0">
                <a:effectLst/>
                <a:latin typeface="Bitter Medium" panose="020B0604020202020204" charset="0"/>
              </a:rPr>
              <a:t>Check name against existing list, validate names, email address, etc. against existing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b="1" dirty="0">
              <a:latin typeface="Bit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662" y="691515"/>
            <a:ext cx="6289477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122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Dual-Pathway Methodology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2" y="1647825"/>
            <a:ext cx="1033820" cy="21839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7639" y="1854518"/>
            <a:ext cx="295536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Source Identification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67639" y="2301597"/>
            <a:ext cx="6352699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process begins by categorizing agency data into structured sources (HR exports, org charts, spreadsheets) and unstructured sources (PDFs, emails, meeting minutes) to determine appropriate processing paths.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62" y="3831788"/>
            <a:ext cx="1033820" cy="1853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7639" y="4038481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Parallel Processing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67639" y="4485561"/>
            <a:ext cx="6352699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data pathways operate simultaneously, with unstructured data flowing to vector database processing while structured data enters the graph database architecture.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62" y="5684877"/>
            <a:ext cx="1033820" cy="1853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7639" y="5891570"/>
            <a:ext cx="287631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Integration &amp; Verification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67639" y="6338649"/>
            <a:ext cx="6352699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from both pathways are consolidated and verified through an AI agent system that conducts automated checks against authoritative government sources for complete data integrity.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5998-DB09-9BBF-CBD0-C4F1F996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285049-EFDE-D0DF-B55C-422DBEB8DC78}"/>
              </a:ext>
            </a:extLst>
          </p:cNvPr>
          <p:cNvSpPr txBox="1"/>
          <p:nvPr/>
        </p:nvSpPr>
        <p:spPr>
          <a:xfrm>
            <a:off x="3410174" y="1936377"/>
            <a:ext cx="72398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atin typeface="Bitter Medium" panose="020B0604020202020204" charset="0"/>
              </a:rPr>
              <a:t>But, </a:t>
            </a:r>
          </a:p>
          <a:p>
            <a:pPr algn="ctr"/>
            <a:r>
              <a:rPr lang="en-IN" sz="8000" b="1" dirty="0">
                <a:latin typeface="Bitter Medium" panose="020B0604020202020204" charset="0"/>
              </a:rPr>
              <a:t>What’s The AI Solution ??</a:t>
            </a:r>
          </a:p>
        </p:txBody>
      </p:sp>
    </p:spTree>
    <p:extLst>
      <p:ext uri="{BB962C8B-B14F-4D97-AF65-F5344CB8AC3E}">
        <p14:creationId xmlns:p14="http://schemas.microsoft.com/office/powerpoint/2010/main" val="28985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F3C86-02D0-40D0-FB2B-FCC37DF7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trieval-augmented generation (RAG)">
            <a:extLst>
              <a:ext uri="{FF2B5EF4-FFF2-40B4-BE49-F238E27FC236}">
                <a16:creationId xmlns:a16="http://schemas.microsoft.com/office/drawing/2014/main" id="{3C578ED8-2C3D-30BF-6A13-F625025F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314"/>
            <a:ext cx="14630400" cy="83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1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683E-8582-9E11-A937-77BF732B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CB1BB8-2FF8-BABD-9EAB-178E33BA2D88}"/>
              </a:ext>
            </a:extLst>
          </p:cNvPr>
          <p:cNvSpPr txBox="1"/>
          <p:nvPr/>
        </p:nvSpPr>
        <p:spPr>
          <a:xfrm>
            <a:off x="1871830" y="107576"/>
            <a:ext cx="9509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atin typeface="Bitter Medium" panose="020B0604020202020204" charset="0"/>
              </a:rPr>
              <a:t>Wait, What’s RAG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33BB-E98F-F171-6424-6CF7665DB4C5}"/>
              </a:ext>
            </a:extLst>
          </p:cNvPr>
          <p:cNvSpPr txBox="1"/>
          <p:nvPr/>
        </p:nvSpPr>
        <p:spPr>
          <a:xfrm>
            <a:off x="650837" y="1007898"/>
            <a:ext cx="13328725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Bitter Medium" panose="020B0604020202020204" charset="0"/>
              </a:rPr>
              <a:t>Imagine this:</a:t>
            </a:r>
            <a:endParaRPr lang="en-US" sz="4000" b="1" dirty="0">
              <a:latin typeface="Bitter Medium" panose="020B0604020202020204" charset="0"/>
            </a:endParaRPr>
          </a:p>
          <a:p>
            <a:endParaRPr lang="en-US" sz="2500" dirty="0">
              <a:latin typeface="Bitter Medium" panose="020B0604020202020204" charset="0"/>
            </a:endParaRPr>
          </a:p>
          <a:p>
            <a:r>
              <a:rPr lang="en-US" sz="2500" dirty="0">
                <a:latin typeface="Bitter Medium" panose="020B0604020202020204" charset="0"/>
              </a:rPr>
              <a:t>You have a </a:t>
            </a:r>
            <a:r>
              <a:rPr lang="en-US" sz="2500" b="1" dirty="0">
                <a:latin typeface="Bitter Medium" panose="020B0604020202020204" charset="0"/>
              </a:rPr>
              <a:t>1000-page Biology book</a:t>
            </a:r>
            <a:r>
              <a:rPr lang="en-US" sz="2500" dirty="0">
                <a:latin typeface="Bitter Medium" panose="020B0604020202020204" charset="0"/>
              </a:rPr>
              <a:t> in front of you. You want to know about something specific, like </a:t>
            </a:r>
            <a:r>
              <a:rPr lang="en-US" sz="2500" b="1" dirty="0">
                <a:latin typeface="Bitter Medium" panose="020B0604020202020204" charset="0"/>
              </a:rPr>
              <a:t>"What is a microorganism?"</a:t>
            </a:r>
            <a:endParaRPr lang="en-US" sz="2500" dirty="0">
              <a:latin typeface="Bitter Medium" panose="020B0604020202020204" charset="0"/>
            </a:endParaRPr>
          </a:p>
          <a:p>
            <a:r>
              <a:rPr lang="en-US" sz="2500" dirty="0">
                <a:latin typeface="Bitter Medium" panose="020B0604020202020204" charset="0"/>
              </a:rPr>
              <a:t>Now, if </a:t>
            </a:r>
            <a:r>
              <a:rPr lang="en-US" sz="2500" b="1" dirty="0">
                <a:latin typeface="Bitter Medium" panose="020B0604020202020204" charset="0"/>
              </a:rPr>
              <a:t>you already know where to find that information</a:t>
            </a:r>
            <a:r>
              <a:rPr lang="en-US" sz="2500" dirty="0">
                <a:latin typeface="Bitter Medium" panose="020B0604020202020204" charset="0"/>
              </a:rPr>
              <a:t>, you can quickly flip to the right page and get your answer.</a:t>
            </a:r>
          </a:p>
          <a:p>
            <a:endParaRPr lang="en-US" sz="2500" dirty="0">
              <a:latin typeface="Bitter Medium" panose="020B0604020202020204" charset="0"/>
            </a:endParaRPr>
          </a:p>
          <a:p>
            <a:r>
              <a:rPr lang="en-US" sz="2500" dirty="0">
                <a:latin typeface="Bitter Medium" panose="020B0604020202020204" charset="0"/>
              </a:rPr>
              <a:t>But what if someone else doesn’t know where to look? They would have to go through </a:t>
            </a:r>
            <a:r>
              <a:rPr lang="en-US" sz="2500" b="1" dirty="0">
                <a:latin typeface="Bitter Medium" panose="020B0604020202020204" charset="0"/>
              </a:rPr>
              <a:t>the entire book</a:t>
            </a:r>
            <a:r>
              <a:rPr lang="en-US" sz="2500" dirty="0">
                <a:latin typeface="Bitter Medium" panose="020B0604020202020204" charset="0"/>
              </a:rPr>
              <a:t>, page by page, which would take </a:t>
            </a:r>
            <a:r>
              <a:rPr lang="en-US" sz="2500" b="1" dirty="0">
                <a:latin typeface="Bitter Medium" panose="020B0604020202020204" charset="0"/>
              </a:rPr>
              <a:t>hours</a:t>
            </a:r>
            <a:r>
              <a:rPr lang="en-US" sz="2500" dirty="0">
                <a:latin typeface="Bitter Medium" panose="020B0604020202020204" charset="0"/>
              </a:rPr>
              <a:t>!</a:t>
            </a:r>
          </a:p>
          <a:p>
            <a:r>
              <a:rPr lang="en-US" sz="2600" b="1" dirty="0">
                <a:latin typeface="Bitter Medium" panose="020B0604020202020204" charset="0"/>
              </a:rPr>
              <a:t>That’s where Retrieval-Augmented Generation (RAG)</a:t>
            </a:r>
            <a:r>
              <a:rPr lang="en-US" sz="2600" dirty="0">
                <a:latin typeface="Bitter Medium" panose="020B0604020202020204" charset="0"/>
              </a:rPr>
              <a:t> comes in.</a:t>
            </a:r>
          </a:p>
          <a:p>
            <a:endParaRPr lang="en-US" sz="2500" dirty="0">
              <a:latin typeface="Bitter Medium" panose="020B0604020202020204" charset="0"/>
            </a:endParaRPr>
          </a:p>
          <a:p>
            <a:r>
              <a:rPr lang="en-US" sz="2500" dirty="0">
                <a:latin typeface="Bitter Medium" panose="020B0604020202020204" charset="0"/>
              </a:rPr>
              <a:t>Instead of searching through the whole book, RAG acts like a super-efficient helper. You ask a question, and RAG </a:t>
            </a:r>
            <a:r>
              <a:rPr lang="en-US" sz="2500" b="1" dirty="0">
                <a:latin typeface="Bitter Medium" panose="020B0604020202020204" charset="0"/>
              </a:rPr>
              <a:t>quickly searches the entire book</a:t>
            </a:r>
            <a:r>
              <a:rPr lang="en-US" sz="2500" dirty="0">
                <a:latin typeface="Bitter Medium" panose="020B0604020202020204" charset="0"/>
              </a:rPr>
              <a:t> for the relevant information and then </a:t>
            </a:r>
            <a:r>
              <a:rPr lang="en-US" sz="2500" b="1" dirty="0">
                <a:latin typeface="Bitter Medium" panose="020B0604020202020204" charset="0"/>
              </a:rPr>
              <a:t>generates</a:t>
            </a:r>
            <a:r>
              <a:rPr lang="en-US" sz="2500" dirty="0">
                <a:latin typeface="Bitter Medium" panose="020B0604020202020204" charset="0"/>
              </a:rPr>
              <a:t> the answer in </a:t>
            </a:r>
            <a:r>
              <a:rPr lang="en-US" sz="2500" b="1" dirty="0">
                <a:latin typeface="Bitter Medium" panose="020B0604020202020204" charset="0"/>
              </a:rPr>
              <a:t>seconds</a:t>
            </a:r>
            <a:r>
              <a:rPr lang="en-US" sz="2500" dirty="0">
                <a:latin typeface="Bitter Medium" panose="020B0604020202020204" charset="0"/>
              </a:rPr>
              <a:t>, without you needing to flip through every page.</a:t>
            </a:r>
          </a:p>
          <a:p>
            <a:endParaRPr lang="en-US" sz="2500" dirty="0">
              <a:latin typeface="Bitter Medium" panose="020B0604020202020204" charset="0"/>
            </a:endParaRPr>
          </a:p>
          <a:p>
            <a:r>
              <a:rPr lang="en-US" sz="2500" dirty="0">
                <a:latin typeface="Bitter Medium" panose="020B0604020202020204" charset="0"/>
              </a:rPr>
              <a:t>So, with RAG, the answer is right at your fingertips, fast and accurate!</a:t>
            </a:r>
          </a:p>
          <a:p>
            <a:endParaRPr lang="en-IN" sz="2500" dirty="0">
              <a:latin typeface="Bit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3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3AF0-D7DA-2A80-A0BE-E730872AD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06F34-5907-C9D9-4A90-FE068127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-5379"/>
            <a:ext cx="7743825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B522A-C560-8973-A80D-59EFE830192A}"/>
              </a:ext>
            </a:extLst>
          </p:cNvPr>
          <p:cNvSpPr txBox="1"/>
          <p:nvPr/>
        </p:nvSpPr>
        <p:spPr>
          <a:xfrm>
            <a:off x="335169" y="1097280"/>
            <a:ext cx="623943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Bitter Medium" panose="020B0604020202020204" charset="0"/>
              </a:rPr>
              <a:t>SO,</a:t>
            </a:r>
          </a:p>
          <a:p>
            <a:pPr algn="ctr"/>
            <a:r>
              <a:rPr lang="en-IN" sz="8000" b="1" dirty="0">
                <a:latin typeface="Bitter Medium" panose="020B0604020202020204" charset="0"/>
              </a:rPr>
              <a:t>HOW BASICALLY </a:t>
            </a:r>
          </a:p>
          <a:p>
            <a:pPr algn="ctr"/>
            <a:r>
              <a:rPr lang="en-IN" sz="8000" b="1" dirty="0">
                <a:latin typeface="Bitter Medium" panose="020B0604020202020204" charset="0"/>
              </a:rPr>
              <a:t>RAG WORKS ??</a:t>
            </a:r>
          </a:p>
        </p:txBody>
      </p:sp>
    </p:spTree>
    <p:extLst>
      <p:ext uri="{BB962C8B-B14F-4D97-AF65-F5344CB8AC3E}">
        <p14:creationId xmlns:p14="http://schemas.microsoft.com/office/powerpoint/2010/main" val="146880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79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Unstructured Data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Document Ingestion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906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PDFs, emails, and text documents are collected and converted to machine-readable formats.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98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Vector Embedding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98906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Qdrant vector database transforms content into high-dimensional vectors that capture semantic meaning.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588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078730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Natural language processing identifies Capstone-related information including Acting designations in meeting minutes and email signatures.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4769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Entity Extraction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260181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algorithms extract names, positions, dates, and organizational affiliations for potential Capstone Officials.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823</Words>
  <Application>Microsoft Office PowerPoint</Application>
  <PresentationFormat>Custom</PresentationFormat>
  <Paragraphs>124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Bitter Medium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Jiten Bhalavat</cp:lastModifiedBy>
  <cp:revision>5</cp:revision>
  <dcterms:created xsi:type="dcterms:W3CDTF">2025-03-07T21:14:15Z</dcterms:created>
  <dcterms:modified xsi:type="dcterms:W3CDTF">2025-03-08T07:06:53Z</dcterms:modified>
</cp:coreProperties>
</file>